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157" d="100"/>
          <a:sy n="157" d="100"/>
        </p:scale>
        <p:origin x="-18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B1BDF8-4A5C-4840-BACC-DF0CC20223D4}" type="datetimeFigureOut">
              <a:rPr lang="en-US" smtClean="0"/>
              <a:t>2/14/12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8D6A74-CA67-FC4D-AC8C-617AF8FD8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562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26C052-75A2-E54E-8D14-E7C882CF587A}" type="slidenum">
              <a:rPr lang="en-US"/>
              <a:pPr/>
              <a:t>1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422A9BE-7FD8-E142-8A20-7EC94FC1DA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378B2BA-6AF2-604F-8CC1-26770336771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2514600"/>
            <a:ext cx="3200400" cy="1066800"/>
          </a:xfrm>
        </p:spPr>
        <p:txBody>
          <a:bodyPr/>
          <a:lstStyle/>
          <a:p>
            <a:pPr algn="l"/>
            <a:r>
              <a:rPr lang="en-US"/>
              <a:t>Total SPED spending</a:t>
            </a: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81000" y="838200"/>
            <a:ext cx="8382000" cy="533400"/>
          </a:xfrm>
          <a:prstGeom prst="rect">
            <a:avLst/>
          </a:prstGeom>
          <a:solidFill>
            <a:srgbClr val="F4240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381000" y="1600200"/>
            <a:ext cx="4419600" cy="457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8001000" y="8382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5943600" y="1600200"/>
            <a:ext cx="12954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4800600" y="1600200"/>
            <a:ext cx="1143000" cy="457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8001000" y="1600200"/>
            <a:ext cx="762000" cy="457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*</a:t>
            </a: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7239000" y="1600200"/>
            <a:ext cx="762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^</a:t>
            </a:r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>
            <a:off x="7239000" y="8382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304800" y="2667000"/>
            <a:ext cx="533400" cy="533400"/>
          </a:xfrm>
          <a:prstGeom prst="rect">
            <a:avLst/>
          </a:prstGeom>
          <a:solidFill>
            <a:srgbClr val="F4240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304800" y="3733800"/>
            <a:ext cx="533400" cy="5334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304800" y="4800600"/>
            <a:ext cx="5334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304800" y="5867400"/>
            <a:ext cx="533400" cy="457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7" name="Text Box 19"/>
          <p:cNvSpPr txBox="1">
            <a:spLocks noChangeArrowheads="1"/>
          </p:cNvSpPr>
          <p:nvPr/>
        </p:nvSpPr>
        <p:spPr bwMode="auto">
          <a:xfrm>
            <a:off x="1066800" y="57150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/>
              <a:t>District Responsibility - </a:t>
            </a:r>
            <a:r>
              <a:rPr lang="en-US"/>
              <a:t>(local)</a:t>
            </a:r>
            <a:r>
              <a:rPr lang="en-US" sz="3200"/>
              <a:t> </a:t>
            </a:r>
            <a:r>
              <a:rPr lang="en-US"/>
              <a:t>amount can’t decrease</a:t>
            </a:r>
            <a:r>
              <a:rPr lang="en-US" sz="3200"/>
              <a:t> </a:t>
            </a:r>
            <a:r>
              <a:rPr lang="en-US"/>
              <a:t>(Maintenance of Effort)</a:t>
            </a:r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1066800" y="4648200"/>
            <a:ext cx="80010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/>
              <a:t>IDEA $</a:t>
            </a:r>
            <a:r>
              <a:rPr lang="en-US"/>
              <a:t> - (federal) can be used for non-reimbursable^ costs and % not reimbursed - can’t supplant </a:t>
            </a:r>
            <a:r>
              <a:rPr lang="en-US" u="sng">
                <a:solidFill>
                  <a:schemeClr val="hlink"/>
                </a:solidFill>
              </a:rPr>
              <a:t>local</a:t>
            </a:r>
            <a:r>
              <a:rPr lang="en-US"/>
              <a:t> or </a:t>
            </a:r>
            <a:r>
              <a:rPr lang="en-US" u="sng">
                <a:solidFill>
                  <a:schemeClr val="folHlink"/>
                </a:solidFill>
              </a:rPr>
              <a:t>state</a:t>
            </a:r>
            <a:endParaRPr lang="en-US"/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1066800" y="3733800"/>
            <a:ext cx="77724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/>
              <a:t>Reimbursement - </a:t>
            </a:r>
            <a:r>
              <a:rPr lang="en-US"/>
              <a:t>(state) from previous year’s expenditures - </a:t>
            </a:r>
            <a:r>
              <a:rPr lang="en-US" smtClean="0"/>
              <a:t>50%</a:t>
            </a:r>
            <a:endParaRPr lang="en-US"/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4343400" y="2514600"/>
            <a:ext cx="2209800" cy="82232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less FTE calculation*</a:t>
            </a: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6553200" y="2514600"/>
            <a:ext cx="2209800" cy="8223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and non-reimbursable^</a:t>
            </a:r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457200" y="152400"/>
            <a:ext cx="830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Special Education Finance Overview Graphic</a:t>
            </a:r>
          </a:p>
        </p:txBody>
      </p:sp>
      <p:sp>
        <p:nvSpPr>
          <p:cNvPr id="2077" name="Rectangle 29"/>
          <p:cNvSpPr>
            <a:spLocks noChangeArrowheads="1"/>
          </p:cNvSpPr>
          <p:nvPr/>
        </p:nvSpPr>
        <p:spPr bwMode="auto">
          <a:xfrm>
            <a:off x="8229600" y="914400"/>
            <a:ext cx="25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/>
              <a:t>*</a:t>
            </a:r>
          </a:p>
        </p:txBody>
      </p:sp>
      <p:sp>
        <p:nvSpPr>
          <p:cNvPr id="2078" name="Rectangle 30"/>
          <p:cNvSpPr>
            <a:spLocks noChangeArrowheads="1"/>
          </p:cNvSpPr>
          <p:nvPr/>
        </p:nvSpPr>
        <p:spPr bwMode="auto">
          <a:xfrm>
            <a:off x="7467600" y="914400"/>
            <a:ext cx="327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^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6" dur="80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7" dur="80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80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3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8" dur="80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9" dur="80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80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5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0" dur="80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1" dur="80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80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  <p:bldP spid="2052" grpId="0" animBg="1"/>
      <p:bldP spid="2053" grpId="0" animBg="1"/>
      <p:bldP spid="2054" grpId="0" animBg="1"/>
      <p:bldP spid="2055" grpId="0" animBg="1"/>
      <p:bldP spid="2056" grpId="0" animBg="1"/>
      <p:bldP spid="2057" grpId="0" animBg="1"/>
      <p:bldP spid="2058" grpId="0" animBg="1"/>
      <p:bldP spid="2060" grpId="0" animBg="1"/>
      <p:bldP spid="2067" grpId="0"/>
      <p:bldP spid="2068" grpId="0"/>
      <p:bldP spid="2069" grpId="0"/>
      <p:bldP spid="2070" grpId="0" animBg="1"/>
      <p:bldP spid="2071" grpId="0" animBg="1"/>
      <p:bldP spid="2075" grpId="0"/>
    </p:bld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65" charset="0"/>
            <a:ea typeface="ＭＳ Ｐゴシック" pitchFamily="-65" charset="-128"/>
            <a:cs typeface="ＭＳ Ｐゴシック" pitchFamily="-65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65" charset="0"/>
            <a:ea typeface="ＭＳ Ｐゴシック" pitchFamily="-65" charset="-128"/>
            <a:cs typeface="ＭＳ Ｐゴシック" pitchFamily="-65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73</Words>
  <Application>Microsoft Macintosh PowerPoint</Application>
  <PresentationFormat>On-screen Show (4:3)</PresentationFormat>
  <Paragraphs>12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Blank Presentation</vt:lpstr>
      <vt:lpstr>PowerPoint Presentation</vt:lpstr>
    </vt:vector>
  </TitlesOfParts>
  <Company>ESU #1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Stuart Clark</dc:creator>
  <cp:lastModifiedBy>Stuart Clark</cp:lastModifiedBy>
  <cp:revision>2</cp:revision>
  <dcterms:created xsi:type="dcterms:W3CDTF">2008-11-18T20:58:15Z</dcterms:created>
  <dcterms:modified xsi:type="dcterms:W3CDTF">2012-02-15T00:09:36Z</dcterms:modified>
</cp:coreProperties>
</file>